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60" r:id="rId3"/>
    <p:sldId id="257" r:id="rId4"/>
    <p:sldId id="262" r:id="rId5"/>
    <p:sldId id="269" r:id="rId6"/>
    <p:sldId id="270" r:id="rId7"/>
    <p:sldId id="271" r:id="rId8"/>
    <p:sldId id="272" r:id="rId9"/>
    <p:sldId id="275" r:id="rId10"/>
    <p:sldId id="274" r:id="rId11"/>
    <p:sldId id="276" r:id="rId12"/>
    <p:sldId id="277" r:id="rId13"/>
    <p:sldId id="278" r:id="rId14"/>
    <p:sldId id="273" r:id="rId15"/>
    <p:sldId id="287" r:id="rId16"/>
    <p:sldId id="280" r:id="rId17"/>
    <p:sldId id="279" r:id="rId18"/>
    <p:sldId id="282" r:id="rId19"/>
    <p:sldId id="281" r:id="rId20"/>
    <p:sldId id="283" r:id="rId21"/>
    <p:sldId id="284" r:id="rId22"/>
    <p:sldId id="268" r:id="rId23"/>
    <p:sldId id="267" r:id="rId24"/>
    <p:sldId id="259" r:id="rId25"/>
    <p:sldId id="288" r:id="rId26"/>
    <p:sldId id="286" r:id="rId27"/>
    <p:sldId id="285" r:id="rId28"/>
    <p:sldId id="291" r:id="rId29"/>
    <p:sldId id="290" r:id="rId30"/>
    <p:sldId id="295" r:id="rId31"/>
    <p:sldId id="289" r:id="rId32"/>
    <p:sldId id="297" r:id="rId33"/>
    <p:sldId id="294" r:id="rId34"/>
    <p:sldId id="293" r:id="rId35"/>
    <p:sldId id="296" r:id="rId36"/>
    <p:sldId id="292" r:id="rId37"/>
    <p:sldId id="298" r:id="rId38"/>
    <p:sldId id="300" r:id="rId39"/>
    <p:sldId id="301" r:id="rId40"/>
    <p:sldId id="303" r:id="rId41"/>
    <p:sldId id="302" r:id="rId42"/>
    <p:sldId id="305" r:id="rId43"/>
    <p:sldId id="304" r:id="rId44"/>
    <p:sldId id="307" r:id="rId45"/>
    <p:sldId id="306" r:id="rId46"/>
    <p:sldId id="312" r:id="rId47"/>
    <p:sldId id="311" r:id="rId48"/>
    <p:sldId id="313" r:id="rId49"/>
    <p:sldId id="310" r:id="rId50"/>
    <p:sldId id="314" r:id="rId51"/>
    <p:sldId id="316" r:id="rId52"/>
    <p:sldId id="315" r:id="rId53"/>
    <p:sldId id="309" r:id="rId54"/>
    <p:sldId id="319" r:id="rId55"/>
    <p:sldId id="321" r:id="rId56"/>
    <p:sldId id="317" r:id="rId57"/>
    <p:sldId id="318" r:id="rId58"/>
    <p:sldId id="323" r:id="rId59"/>
    <p:sldId id="320" r:id="rId60"/>
    <p:sldId id="322" r:id="rId61"/>
    <p:sldId id="326" r:id="rId6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BF14-8B81-427E-ADD2-FFF276655545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1823-BFEA-45B9-8DF0-31F977DD8D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04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*</a:t>
            </a:r>
            <a:r>
              <a:rPr lang="hu-HU" dirty="0" err="1" smtClean="0"/>
              <a:t>wikipédia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1823-BFEA-45B9-8DF0-31F977DD8DB6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22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2018.05.17.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/>
              <a:t>Homéroszi eposzok</a:t>
            </a:r>
            <a:endParaRPr lang="hu-H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Enumeráció: Seregszemle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Szereplők, egymással harcoló felek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bemutatása.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641102" cy="515719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1556792"/>
            <a:ext cx="4464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000" dirty="0" smtClean="0">
                <a:solidFill>
                  <a:srgbClr val="00B050"/>
                </a:solidFill>
              </a:rPr>
              <a:t>Bár az Iliász cselekménye a tíz évig tartó csata végén játszódik, de az egyik jelenetben Priamosz megkéri Helénát, hogy mutassa be neki a görög seregben harcoló hősöket.</a:t>
            </a:r>
            <a:endParaRPr lang="hu-HU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Deus ex machina: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isteni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beavatkozás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Valamelyik isten megváltoztatja a cselekmény menetét.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960440" cy="502997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2060848"/>
            <a:ext cx="4464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rgbClr val="00B050"/>
                </a:solidFill>
              </a:rPr>
              <a:t>A szakkifejezés a görög színjátszásból származik, ahol egy emelődaru segítségével jelenítették meg az isteneket.</a:t>
            </a:r>
            <a:endParaRPr lang="hu-HU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Epitheton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ornans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Állandó jelzők. A hős legfontosabb tulajdonságát jelöli ki.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6192688" cy="52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Hexameteres versforma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eposzok később is ebben a versformában íródtak leggyakrabban.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33235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A trójai mondakör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trójai mondakör a két ránk marad eposz és több színdarab témája.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5921896" cy="39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Bár a trójai mondakörrel több eposz is foglalkozik, csak kettő maradt fent: az Iliász és az Odüsszeia. Több eposz címét és tartalmát ismerjük, amelyek azokat a részeket mesélik el, amik a két eposzból kimaradt részeket dolgozzák fel.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6480720" cy="36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világ legszebb asszonyát, Helénét, Zeusz lányát és </a:t>
            </a:r>
            <a:r>
              <a:rPr lang="hu-HU" dirty="0" err="1" smtClean="0"/>
              <a:t>Meneláosz</a:t>
            </a:r>
            <a:r>
              <a:rPr lang="hu-HU" dirty="0" smtClean="0"/>
              <a:t> feleségét elrabolja </a:t>
            </a:r>
            <a:r>
              <a:rPr lang="hu-HU" dirty="0" err="1" smtClean="0"/>
              <a:t>Párisz</a:t>
            </a:r>
            <a:r>
              <a:rPr lang="hu-HU" dirty="0" smtClean="0"/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916832"/>
            <a:ext cx="781237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err="1" smtClean="0"/>
              <a:t>Meneláosz</a:t>
            </a:r>
            <a:r>
              <a:rPr lang="hu-HU" dirty="0" smtClean="0"/>
              <a:t> idősebb testvére Agamemnon vezetésével a görögök hadsereget toboroznak, hogy megtorolják ezt a sértést.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2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/>
              <a:t>A harc 10 évig folyt, az erőviszonyok kiegyenlítettek voltak, mindkét oldalon nagy hősök küzdöttek.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hu-HU" dirty="0" smtClean="0">
                <a:solidFill>
                  <a:srgbClr val="00B050"/>
                </a:solidFill>
              </a:rPr>
              <a:t>Akhilleusz a legnagyobb görög, Hektor a legnagyobb trójai harcos)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000" dirty="0">
                <a:solidFill>
                  <a:srgbClr val="00B050"/>
                </a:solidFill>
              </a:rPr>
              <a:t>A legenda szerint </a:t>
            </a:r>
            <a:r>
              <a:rPr lang="hu-HU" sz="3000" dirty="0" smtClean="0">
                <a:solidFill>
                  <a:srgbClr val="00B050"/>
                </a:solidFill>
              </a:rPr>
              <a:t>Aphrodité, Pallasz Athéné és Héra összevesztek a legszebbnek járó aranyalmáért. </a:t>
            </a:r>
            <a:r>
              <a:rPr lang="hu-HU" sz="3000" dirty="0" err="1" smtClean="0">
                <a:solidFill>
                  <a:srgbClr val="00B050"/>
                </a:solidFill>
              </a:rPr>
              <a:t>Páriszt</a:t>
            </a:r>
            <a:r>
              <a:rPr lang="hu-HU" sz="3000" dirty="0" smtClean="0">
                <a:solidFill>
                  <a:srgbClr val="00B050"/>
                </a:solidFill>
              </a:rPr>
              <a:t> bízza meg Zeusz, hogy döntsön, ő Heléné szerelméért Aphroditénak adja az almát. Erre a történetre azonban nincs utalás az </a:t>
            </a:r>
            <a:r>
              <a:rPr lang="hu-HU" sz="3000" dirty="0" err="1" smtClean="0">
                <a:solidFill>
                  <a:srgbClr val="00B050"/>
                </a:solidFill>
              </a:rPr>
              <a:t>Íliászban</a:t>
            </a:r>
            <a:r>
              <a:rPr lang="hu-HU" sz="3000" dirty="0" smtClean="0">
                <a:solidFill>
                  <a:srgbClr val="00B050"/>
                </a:solidFill>
              </a:rPr>
              <a:t>, az is lehet, hogy ez későbbi mítosz, így Homérosz nem ismerte.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184576" cy="36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homéroszi eposzok az európai irodalom legelső fennmaradt művei, amik hosszú szóbeli hagyományon alapulnak.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66924"/>
            <a:ext cx="5937448" cy="42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A homéroszi kérdés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hagyomány szerint Homérosz a Kr.e. 8. században élő költő volt. Felmerült az is, hogy a két eposz (Iliász, Odüsszeia) szerzője nem azonos.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860262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Ma leginkább az az elképzelés tűnik helyesnek, miszerint az eposzok hosszú szóbeli hagyomány alatt nyerték el végleges formájukat,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tehát nem volt a hagyományos értelemben egy szerző, aki ezeket a műveket megírta.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4" y="2708920"/>
            <a:ext cx="6113860" cy="394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800" b="1" dirty="0" smtClean="0">
                <a:latin typeface="Times New Roman" pitchFamily="18" charset="0"/>
                <a:cs typeface="Times New Roman" pitchFamily="18" charset="0"/>
              </a:rPr>
              <a:t>Iliász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361562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0"/>
            <a:ext cx="8507288" cy="20882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Istennő, haragot zengj,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Péleidész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Akhileuszét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vszest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mely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sokezer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kínt szerzett minden 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akhájnak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Ezekkel a sorokkal kezdődik az Iliász. Mi lehet a témája?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9512" y="2276872"/>
            <a:ext cx="8507288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Iliász témája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Akhilleusz haragja és annak hatása a görög seregre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A trójai háború alatt játszódik, azonban annak csak 52 napját beszéli 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Akhilleusz szeretett rabnőjét,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Briszéiszt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Agamemnon elrabolta. Akhilleusz megtagadta a további harcokat.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6016700" cy="49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görögök legjobb harcosai megsérülnek, így nem tudnak részt venni a csatában. Hektór vezetésével a trójai sereg egészen a partokig nyomul.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32" y="1772816"/>
            <a:ext cx="3960440" cy="4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Itt Patroklosz vezetésével visszaverik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őket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azonban Hektór megöli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Patroklosz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és bosszúvágytól fűtve Akhilleusz ismét harcba száll.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94708"/>
            <a:ext cx="7087323" cy="45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5661248"/>
            <a:ext cx="8507288" cy="100811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Akhilleusz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siratja Patrokloszt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Twombly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absztrakt festőművész ábrázolásában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096000" cy="50006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5" y="365270"/>
            <a:ext cx="8678827" cy="57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Megöli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Hektórt és testét kocsija mögé kötve meggyalázza.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6" y="1412776"/>
            <a:ext cx="9144000" cy="408910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24524" y="5513211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solidFill>
                  <a:srgbClr val="00B050"/>
                </a:solidFill>
              </a:rPr>
              <a:t>Ez különös kegyetlenségnek számított, hiszen a görög hitvilág szerint aki nem részesül megfelelő temetésben, az nem juthat át a túlvilágra.</a:t>
            </a:r>
            <a:endParaRPr lang="hu-HU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Priamosz álruhában beoson a görög táborba, hogy Akhilleusztól elkérje fia holttestét.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40768"/>
            <a:ext cx="7010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Ezek a művek több célt is szolgáltak az ókori görögök számára: ezek mutatták be a helyes és helytelen viselkedési mintákat, a társadalom értékeit.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6048671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Akhilleusz megenyhül, és nemcsak abba egyezik bele, hogy kiadja Hektór testét, de tűzszünetet is kötnek, hogy méltóképpen eltemethessék. Ezzel ér véget az Iliász cselekménye.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5593432" cy="428627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7504" y="2492896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solidFill>
                  <a:srgbClr val="00B050"/>
                </a:solidFill>
              </a:rPr>
              <a:t>A halottak tiszteletére szokás szerint játékokat rendeztek. Az Iliászban hosszas leírás található a Patroklosz tiszteletére rendezett játékokról.</a:t>
            </a:r>
            <a:endParaRPr lang="hu-H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5400" dirty="0" smtClean="0">
                <a:latin typeface="Times New Roman" pitchFamily="18" charset="0"/>
                <a:cs typeface="Times New Roman" pitchFamily="18" charset="0"/>
              </a:rPr>
              <a:t>Odüsszeia</a:t>
            </a:r>
            <a:endParaRPr lang="hu-H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42999"/>
            <a:ext cx="4032448" cy="55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trójai háborúban a görögök nagy bűnöket követtek el: különösen három bűn volt különösen égbekiáltó: Priamosz és Hektór fiának meggyilkolása, Kasszandra megerőszakolása.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67" y="2348880"/>
            <a:ext cx="3275449" cy="43952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248472" cy="32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Emiatt sok hős nem térhetett haza az istenek büntetése következtében, Agamemnónt pedig felesége (Klütaimnésztra) hazaérkezése után öli meg (erre többször utal az Odüsszeia is).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79"/>
            <a:ext cx="7704856" cy="42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Odüsszeia főszereplője Odüsszeusz, az ő hazatérése a témája a műnek. A hazatérés témájú művek összefoglaló neve: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Nostoi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14527"/>
            <a:ext cx="281729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Odüsszeia szerkezete eltér az Iliászétól, a történet két szálon fut, és múltbeli visszaemlékezések tarkítják.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839813" cy="46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 másik témája a vendégekkel való bánásmód,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xenia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helyes gyakorlata. Télemakhosz és Odüsszeusz sokszor függ mások vendégszeretetén.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37" y="1700808"/>
            <a:ext cx="4297660" cy="50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vendégbarátság fogalma nehezen lefordítható. Ha egy ember úton volt, akkor egy hozzá hasonló rangú ember házába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bekéredzkedett,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ezzel barátokká voltak, ami nemcsak őket, de leszármazottaikat is kötelezte.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4762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Jól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mutatja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ennek erejét, hogy amikor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Glaucos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Diomedes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összetalálkoznak a harcmezőn, akkor nem küzdenek meg egymással, mert 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apjaik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múltban vendégül látták egymást.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904656" cy="44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 rövid bevezetés után - az istenek megegyeznek abban, hogy Odüsszeusz hazatérhet - Télemakhosz (O. fia) kalandjaival kezdődik.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71620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ókori műveknek csak töredéke maradt fenn, azok az alkotások, melyeket több száz éven keresztül méltónak találtak arra, hogy újra és újra megtanulják és elmeséljék.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6264696" cy="41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Leírja a szerző, hogy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Penelopét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(O. felesége) kérők ostromolják. Ha Odüsszeusz él, akkor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Penelopénak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nem szabad újra férjhez mennie, de ha meghalt, akkor kötelessége. Pénelopé nem tudja elszánni magát.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58294"/>
            <a:ext cx="5510808" cy="37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Télemakhosz a rejtőzködő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Pallas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Athénének elmondja, hogy a kérők visszaélnek a vendégszeretettel, kieszik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vagyonából,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nem adnak cserébe semmit.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017268" cy="474013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2420888"/>
            <a:ext cx="41764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700" dirty="0" smtClean="0">
                <a:solidFill>
                  <a:srgbClr val="00B050"/>
                </a:solidFill>
              </a:rPr>
              <a:t>Pallasz Athéné Mentorként mutatkozik be, innen származik a mentor szavunk, ami a </a:t>
            </a:r>
            <a:r>
              <a:rPr lang="hu-HU" sz="2700" dirty="0">
                <a:solidFill>
                  <a:srgbClr val="00B050"/>
                </a:solidFill>
              </a:rPr>
              <a:t>mai szóhasználatban egy olyan személyt jelent, aki mint idősebb és tapasztaltabb barát, tanár vagy tanácsadó </a:t>
            </a:r>
            <a:r>
              <a:rPr lang="hu-HU" sz="2700" dirty="0" err="1">
                <a:solidFill>
                  <a:srgbClr val="00B050"/>
                </a:solidFill>
              </a:rPr>
              <a:t>atyailag</a:t>
            </a:r>
            <a:r>
              <a:rPr lang="hu-HU" sz="2700" dirty="0">
                <a:solidFill>
                  <a:srgbClr val="00B050"/>
                </a:solidFill>
              </a:rPr>
              <a:t> segít jó tanácsokkal valakit*</a:t>
            </a:r>
          </a:p>
        </p:txBody>
      </p:sp>
    </p:spTree>
    <p:extLst>
      <p:ext uri="{BB962C8B-B14F-4D97-AF65-F5344CB8AC3E}">
        <p14:creationId xmlns:p14="http://schemas.microsoft.com/office/powerpoint/2010/main" val="42598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Athéné bíztatja Télemakhoszt, hogy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induljon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útnak, és kérdezősködjön apja felől. Így jut el Nesztorhoz majd Menelaoszhoz, ahol a helyes vendégszeretetet ismerhetjük meg.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048672" cy="45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ötödik énekben látjuk Odüsszeuszt, Kalüpszó nimfa szigetén raboskodni. Az isteni hírnök Hermész elmondja Kalüpszónak az istenek döntését.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7056784" cy="43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Odüsszeusz útnak indul, és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Phaiákok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földjén ér partot, ahol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Nauszika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 király lánya talál rá.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3"/>
            <a:ext cx="6192688" cy="48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Odüsszeusz így üdvözli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Nauszikát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Édesen és ravaszul hát hozzá nyomban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ekép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szólt: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„Úrnőm, esdekelek; ki vagy? isten? földi halandó?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Hogyha te istennő vagy, a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tágterü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égbe lakók közt 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Zeusz 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atya gyermeke: Artemisz az, kihez én a leginkább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tartalak arca hasonlónak, termetre s alakra;</a:t>
            </a:r>
          </a:p>
        </p:txBody>
      </p:sp>
    </p:spTree>
    <p:extLst>
      <p:ext uri="{BB962C8B-B14F-4D97-AF65-F5344CB8AC3E}">
        <p14:creationId xmlns:p14="http://schemas.microsoft.com/office/powerpoint/2010/main" val="6035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Odüsszeusz eleinte nem fedi fel kilétét, amíg a bárdtól nem tudja meg, hogy fennmaradt-e hírneve, és ismerik-e tetteit.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9620"/>
            <a:ext cx="3102091" cy="46531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1520" y="1989620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Majdnem elszólja magát, amikor alkatára gúnyos megjegyzést tettek, hogy a legnagyobb hősként ismerték. Diszkoszvetésben bizonyítja erejét.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Miután egy bárd rövidebb történeteket mesél, Odüsszeusz maga meséli el kalandozásait, ami a mű leghíresebb része.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21" y="1628800"/>
            <a:ext cx="5694948" cy="33123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5046165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Nemcsak a leghíresebb, de a legvitatottabb is, mivel kérdéses, hogy ezek közül melyik történt meg valójában. Odüsszeusznak a mű többi részében nem esik nehezére, hogy hamisan beszéljen tetteiről. 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legfontosabb kalandjai: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Küklopszok szigetén megvakítja az őt rabságban tartó Küklopszot, így el tud menekülni, ám az megátkozza.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744416" cy="48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Kirké szigetén megmenti társait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akiket Kirké disznóvá változtatott - 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 évet tölt, mielőtt tovább indul.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6048672" cy="50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eposz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eposz hosszabb terjedelmű, verses formában írt mű, mely egy közösség életében fontos eseményt ír le.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46" y="2348880"/>
            <a:ext cx="7735844" cy="43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3681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alvilágba látogat, ahol sok hősnővel és hőssel (Achilles,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Teirésziász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Heracles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) találkozik.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8240" y="1844824"/>
            <a:ext cx="862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Még az alvilág előterében találkoznak </a:t>
            </a:r>
            <a:r>
              <a:rPr lang="hu-HU" sz="2400" dirty="0" err="1" smtClean="0">
                <a:solidFill>
                  <a:srgbClr val="00B050"/>
                </a:solidFill>
              </a:rPr>
              <a:t>Elpénórral</a:t>
            </a:r>
            <a:r>
              <a:rPr lang="hu-HU" sz="2400" dirty="0" smtClean="0">
                <a:solidFill>
                  <a:srgbClr val="00B050"/>
                </a:solidFill>
              </a:rPr>
              <a:t>, aki Odüsszeusz egyik hajósa volt, de fel sem tűnt nekik, hogy már nincs közöttük. Nem léphet be az alvilágba, mert nem temették el.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3098086"/>
            <a:ext cx="4445000" cy="32639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15531" y="313744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rgbClr val="00B050"/>
                </a:solidFill>
              </a:rPr>
              <a:t>S még innen se vihettem el épségben valamennyit.</a:t>
            </a:r>
          </a:p>
          <a:p>
            <a:r>
              <a:rPr lang="hu-HU" dirty="0" err="1">
                <a:solidFill>
                  <a:srgbClr val="00B050"/>
                </a:solidFill>
              </a:rPr>
              <a:t>Elpénór</a:t>
            </a:r>
            <a:r>
              <a:rPr lang="hu-HU" dirty="0">
                <a:solidFill>
                  <a:srgbClr val="00B050"/>
                </a:solidFill>
              </a:rPr>
              <a:t> ugyanis, ki legifjabb volt, s ki a harcban</a:t>
            </a:r>
          </a:p>
          <a:p>
            <a:r>
              <a:rPr lang="pt-BR" dirty="0">
                <a:solidFill>
                  <a:srgbClr val="00B050"/>
                </a:solidFill>
              </a:rPr>
              <a:t>nem volt jóerejű, s nem volt elméje kiváló,</a:t>
            </a:r>
          </a:p>
          <a:p>
            <a:r>
              <a:rPr lang="hu-HU" dirty="0">
                <a:solidFill>
                  <a:srgbClr val="00B050"/>
                </a:solidFill>
              </a:rPr>
              <a:t>Kirké háztetején lefeküdt, bortól nehezülten,</a:t>
            </a:r>
          </a:p>
          <a:p>
            <a:r>
              <a:rPr lang="hu-HU" dirty="0">
                <a:solidFill>
                  <a:srgbClr val="00B050"/>
                </a:solidFill>
              </a:rPr>
              <a:t>távol a társaktól, mert vágyott hűs levegőre.</a:t>
            </a:r>
          </a:p>
          <a:p>
            <a:r>
              <a:rPr lang="hu-HU" dirty="0">
                <a:solidFill>
                  <a:srgbClr val="00B050"/>
                </a:solidFill>
              </a:rPr>
              <a:t>És hogy fölkerekedtek azok, s hallotta a lármát,</a:t>
            </a:r>
          </a:p>
          <a:p>
            <a:r>
              <a:rPr lang="hu-HU" dirty="0">
                <a:solidFill>
                  <a:srgbClr val="00B050"/>
                </a:solidFill>
              </a:rPr>
              <a:t>hirtelen és hevesen pattant föl, s arra se gondolt,</a:t>
            </a:r>
          </a:p>
          <a:p>
            <a:r>
              <a:rPr lang="hu-HU" dirty="0">
                <a:solidFill>
                  <a:srgbClr val="00B050"/>
                </a:solidFill>
              </a:rPr>
              <a:t>visszafelé hova lépjen a hosszú létra fokára,</a:t>
            </a:r>
          </a:p>
          <a:p>
            <a:r>
              <a:rPr lang="hu-HU" dirty="0">
                <a:solidFill>
                  <a:srgbClr val="00B050"/>
                </a:solidFill>
              </a:rPr>
              <a:t>hát fejjel lefelé lezuhant tüstént a tetőről</a:t>
            </a:r>
          </a:p>
          <a:p>
            <a:r>
              <a:rPr lang="hu-HU" dirty="0">
                <a:solidFill>
                  <a:srgbClr val="00B050"/>
                </a:solidFill>
              </a:rPr>
              <a:t>és eltörte nyakát; </a:t>
            </a:r>
            <a:r>
              <a:rPr lang="hu-HU" dirty="0" err="1">
                <a:solidFill>
                  <a:srgbClr val="00B050"/>
                </a:solidFill>
              </a:rPr>
              <a:t>Hádészhoz</a:t>
            </a:r>
            <a:r>
              <a:rPr lang="hu-HU" dirty="0">
                <a:solidFill>
                  <a:srgbClr val="00B050"/>
                </a:solidFill>
              </a:rPr>
              <a:t> szállt le a lelke.</a:t>
            </a:r>
          </a:p>
        </p:txBody>
      </p:sp>
    </p:spTree>
    <p:extLst>
      <p:ext uri="{BB962C8B-B14F-4D97-AF65-F5344CB8AC3E}">
        <p14:creationId xmlns:p14="http://schemas.microsoft.com/office/powerpoint/2010/main" val="14309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Teirésziász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figyelmezteti a két tengeri szörnyre: Szküllára és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Karübdiszre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akik mellett el tudnak haladni.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990724"/>
            <a:ext cx="7350191" cy="4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Ő mesél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szirénekről is, és arról, hogy Odüsszeusz hogyan hallgathatja meg őket.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521"/>
            <a:ext cx="7668343" cy="51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alvilágban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Teirésziász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figyelmezteti Odüsszeuszt, hogy ne egyenek a napisten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Helios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teheneiből, ám társai megszegik a tiltást, ezért csak Odüsszeusz élheti túl az utazást.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5759512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phaiákok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ezután visszajuttatják Odüsszeuszt Ithakába.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Odüsszeusz alszik, mikor megérkezik, és a köd miatt nem tudja, hogy Ithakában van.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37520"/>
            <a:ext cx="597990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itt szerkezetileg is megváltozik, egy szálon fut a történet, rövid idő alatt lejátszódik a cselekmény.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450732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Pallasz Athéné figyelmezteti, hogy ne fedje fel magát, és koldussá változtatja.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482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Odüsszeusz először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Eumaiosznál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(kondás) száll meg, itt találkozik fiával, aki előtt felfedi kilétét. Együtt elhatározzák, hogy végeznek a kérőkkel.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3455280" cy="4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Odüsszeusz koldusként a palotába megy, felméri a terepet, találkozik feleségével, de itt még nem fedi fel előtte kilétét.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Penelopé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szolgálólánya felismeri egy gyermekkori sebről.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57118"/>
            <a:ext cx="5574423" cy="41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Penelopé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végül azt mondja, hogy ahhoz a kérőhöz megy, aki Odüsszeusz íjával át tud lőni 12 balta fokán. A kérők még felajzani sem tudják az íjat.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818960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Később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homéroszi eposzok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mintaként szolgáltak későbbi korokban. A visszatérő tartalmi és szerkezeti elemeket eposzi kellékeknek nevezzük.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Odüsszeusz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Telemakhosz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hűséges szolgái (a kondás és a pásztor) segítségével lemészárolja a kérőket.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8" y="1882165"/>
            <a:ext cx="8637022" cy="47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57606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két mű összehasonlítása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56061"/>
              </p:ext>
            </p:extLst>
          </p:nvPr>
        </p:nvGraphicFramePr>
        <p:xfrm>
          <a:off x="251520" y="692696"/>
          <a:ext cx="8712968" cy="54393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Iliász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Odüsszeia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5317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Minden az isteneken múlik, az emberek csak játékszerek, bármilyen nagy hősök is; bujtogatnak, személyesen beleavatkoznak a csatába.</a:t>
                      </a:r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Egy szálon fut a történet, időrendben</a:t>
                      </a:r>
                    </a:p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Akhilleusz a központi figura: bátor vitéz, isteni származású, sorsával tisztában van és vállalja: a hősi halált és a dicsőülést választja.</a:t>
                      </a:r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Iliászban a saját érdekek alá rendelődik a közösség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Korlátozott az</a:t>
                      </a:r>
                      <a:r>
                        <a:rPr lang="hu-HU" sz="2000" b="0" baseline="0" dirty="0" smtClean="0"/>
                        <a:t> istenek szerepe</a:t>
                      </a:r>
                      <a:r>
                        <a:rPr lang="hu-HU" sz="2000" b="0" dirty="0" smtClean="0"/>
                        <a:t>: az emberek önnön vétkeikért szenvednek, az isteneket alaptalanul vádolják; nem ők alakítják a sorsot.</a:t>
                      </a:r>
                    </a:p>
                    <a:p>
                      <a:endParaRPr lang="hu-HU" sz="2000" b="0" dirty="0" smtClean="0"/>
                    </a:p>
                    <a:p>
                      <a:r>
                        <a:rPr lang="hu-HU" sz="2000" b="0" dirty="0" smtClean="0"/>
                        <a:t>Két</a:t>
                      </a:r>
                      <a:r>
                        <a:rPr lang="hu-HU" sz="2000" b="0" baseline="0" dirty="0" smtClean="0"/>
                        <a:t> szálon futó történet, a múlt és jelen váltakozik</a:t>
                      </a:r>
                      <a:endParaRPr lang="hu-HU" sz="2000" b="0" dirty="0" smtClean="0"/>
                    </a:p>
                    <a:p>
                      <a:endParaRPr lang="hu-HU" sz="2000" b="0" dirty="0" smtClean="0"/>
                    </a:p>
                    <a:p>
                      <a:r>
                        <a:rPr lang="hu-HU" sz="2000" b="0" dirty="0" smtClean="0"/>
                        <a:t>Odüsszeusz a főhős, már nem a hírnév, hanem az élet a lényeg (arisztokrácia hanyatlik); okos, igazságos, tudásszomjas, óvatos</a:t>
                      </a:r>
                    </a:p>
                    <a:p>
                      <a:endParaRPr lang="hu-HU" sz="2000" b="0" dirty="0" smtClean="0"/>
                    </a:p>
                    <a:p>
                      <a:r>
                        <a:rPr lang="hu-HU" sz="2000" b="0" dirty="0" smtClean="0"/>
                        <a:t>Odüsszeiára az emberközpontúság jellemző</a:t>
                      </a:r>
                      <a:endParaRPr lang="hu-H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6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>
              <a:buNone/>
            </a:pPr>
            <a:r>
              <a:rPr lang="hu-HU" sz="4800" b="1" u="sng" dirty="0">
                <a:latin typeface="Times New Roman" pitchFamily="18" charset="0"/>
                <a:cs typeface="Times New Roman" pitchFamily="18" charset="0"/>
              </a:rPr>
              <a:t>Eposzi kellékek: </a:t>
            </a:r>
            <a:endParaRPr lang="hu-HU" sz="4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Invokáció: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segélykérés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A szerző segítséget kér műve megírásához a múzsától vagy valamelyik istentől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52" y="2204864"/>
            <a:ext cx="2215523" cy="42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Propozíció: Tárgy megjelölése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Egy-két mondatban összefoglalja a szerző, miről fog szólni a mű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7" y="1653988"/>
            <a:ext cx="7053533" cy="46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08823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medias res kezdés.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Dolgok közepébe vágó kezdés. Nem a történet elején kezdi a történeteket, hanem egyből a lényegre tér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140174" cy="4763484"/>
          </a:xfrm>
          <a:prstGeom prst="rect">
            <a:avLst/>
          </a:prstGeom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140990" y="1916832"/>
            <a:ext cx="5079082" cy="4547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eposzok témája nem volt ismeretlen a görög hallgatóság előtt, így nem volt szükség arra, hogy az előzményeket felvázolják. A magyar kultúrában például egy Mátyás királyról szóló mese sem úgy kezdődik, hogy bemutatják, hogy ki volt ő, és mi volt az egyik konkrét kalandjának előzménye. 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1839</Words>
  <Application>Microsoft Office PowerPoint</Application>
  <PresentationFormat>Diavetítés a képernyőre (4:3 oldalarány)</PresentationFormat>
  <Paragraphs>118</Paragraphs>
  <Slides>61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5" baseType="lpstr">
      <vt:lpstr>Arial</vt:lpstr>
      <vt:lpstr>Calibri</vt:lpstr>
      <vt:lpstr>Times New Roman</vt:lpstr>
      <vt:lpstr>Office-téma</vt:lpstr>
      <vt:lpstr>Homéroszi eposzok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Péter</cp:lastModifiedBy>
  <cp:revision>43</cp:revision>
  <dcterms:created xsi:type="dcterms:W3CDTF">2015-08-27T02:13:55Z</dcterms:created>
  <dcterms:modified xsi:type="dcterms:W3CDTF">2018-05-17T05:19:10Z</dcterms:modified>
</cp:coreProperties>
</file>